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2" r:id="rId1"/>
  </p:sldMasterIdLst>
  <p:sldIdLst>
    <p:sldId id="256" r:id="rId2"/>
    <p:sldId id="257" r:id="rId3"/>
    <p:sldId id="260" r:id="rId4"/>
    <p:sldId id="261" r:id="rId5"/>
    <p:sldId id="262" r:id="rId6"/>
    <p:sldId id="263"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51" autoAdjust="0"/>
    <p:restoredTop sz="94660"/>
  </p:normalViewPr>
  <p:slideViewPr>
    <p:cSldViewPr>
      <p:cViewPr varScale="1">
        <p:scale>
          <a:sx n="50" d="100"/>
          <a:sy n="50" d="100"/>
        </p:scale>
        <p:origin x="-739" y="-67"/>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E9837AD-4944-4242-BC4C-87A7C4FA5837}" type="datetimeFigureOut">
              <a:rPr lang="en-US" smtClean="0"/>
              <a:pPr/>
              <a:t>5/12/2013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9837AD-4944-4242-BC4C-87A7C4FA5837}" type="datetimeFigureOut">
              <a:rPr lang="en-US" smtClean="0"/>
              <a:pPr/>
              <a:t>5/12/2013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9837AD-4944-4242-BC4C-87A7C4FA5837}" type="datetimeFigureOut">
              <a:rPr lang="en-US" smtClean="0"/>
              <a:pPr/>
              <a:t>5/12/2013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E9837AD-4944-4242-BC4C-87A7C4FA5837}" type="datetimeFigureOut">
              <a:rPr lang="en-US" smtClean="0"/>
              <a:pPr/>
              <a:t>5/12/2013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EE9837AD-4944-4242-BC4C-87A7C4FA5837}" type="datetimeFigureOut">
              <a:rPr lang="en-US" smtClean="0"/>
              <a:pPr/>
              <a:t>5/12/2013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E9837AD-4944-4242-BC4C-87A7C4FA5837}" type="datetimeFigureOut">
              <a:rPr lang="en-US" smtClean="0"/>
              <a:pPr/>
              <a:t>5/12/2013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B6BD05-1D8A-48BF-B3B5-256159600382}"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E9837AD-4944-4242-BC4C-87A7C4FA5837}" type="datetimeFigureOut">
              <a:rPr lang="en-US" smtClean="0"/>
              <a:pPr/>
              <a:t>5/12/2013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E9837AD-4944-4242-BC4C-87A7C4FA5837}" type="datetimeFigureOut">
              <a:rPr lang="en-US" smtClean="0"/>
              <a:pPr/>
              <a:t>5/12/2013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9837AD-4944-4242-BC4C-87A7C4FA5837}" type="datetimeFigureOut">
              <a:rPr lang="en-US" smtClean="0"/>
              <a:pPr/>
              <a:t>5/12/2013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EE9837AD-4944-4242-BC4C-87A7C4FA5837}" type="datetimeFigureOut">
              <a:rPr lang="en-US" smtClean="0"/>
              <a:pPr/>
              <a:t>5/12/2013</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97B6BD05-1D8A-48BF-B3B5-25615960038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9837AD-4944-4242-BC4C-87A7C4FA5837}" type="datetimeFigureOut">
              <a:rPr lang="en-US" smtClean="0"/>
              <a:pPr/>
              <a:t>5/12/2013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B6BD05-1D8A-48BF-B3B5-25615960038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EE9837AD-4944-4242-BC4C-87A7C4FA5837}" type="datetimeFigureOut">
              <a:rPr lang="en-US" smtClean="0"/>
              <a:pPr/>
              <a:t>5/12/2013</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97B6BD05-1D8A-48BF-B3B5-256159600382}"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wav"/><Relationship Id="rId1" Type="http://schemas.microsoft.com/office/2007/relationships/media" Target="../media/media1.wav"/><Relationship Id="rId5" Type="http://schemas.openxmlformats.org/officeDocument/2006/relationships/image" Target="../media/image5.jpe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wav"/><Relationship Id="rId1" Type="http://schemas.microsoft.com/office/2007/relationships/media" Target="../media/media2.wav"/><Relationship Id="rId6" Type="http://schemas.openxmlformats.org/officeDocument/2006/relationships/image" Target="../media/image4.png"/><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hyperlink" Target="http://www.mbgnet.net/" TargetMode="External"/><Relationship Id="rId7" Type="http://schemas.openxmlformats.org/officeDocument/2006/relationships/hyperlink" Target="http://www.brainpopjr.com/science/habitats/" TargetMode="External"/><Relationship Id="rId2" Type="http://schemas.openxmlformats.org/officeDocument/2006/relationships/hyperlink" Target="http://switchzoo.com/zoo.htm" TargetMode="External"/><Relationship Id="rId1" Type="http://schemas.openxmlformats.org/officeDocument/2006/relationships/slideLayout" Target="../slideLayouts/slideLayout2.xml"/><Relationship Id="rId6" Type="http://schemas.openxmlformats.org/officeDocument/2006/relationships/hyperlink" Target="http://www.factmonster.com/dk/encyclopedia/habitats.html" TargetMode="External"/><Relationship Id="rId5" Type="http://schemas.openxmlformats.org/officeDocument/2006/relationships/hyperlink" Target="http://wwf.panda.org/about_our_earth/ecoregions/about/habitat_types/habitats/" TargetMode="External"/><Relationship Id="rId4" Type="http://schemas.openxmlformats.org/officeDocument/2006/relationships/hyperlink" Target="http://www.enchantedlearning.com/biomes/"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latin typeface="Bradley Hand ITC" pitchFamily="66" charset="0"/>
              </a:rPr>
              <a:t>Create Your Own Animal</a:t>
            </a:r>
            <a:endParaRPr lang="en-US" b="1" dirty="0">
              <a:latin typeface="Bradley Hand ITC" pitchFamily="66" charset="0"/>
            </a:endParaRPr>
          </a:p>
        </p:txBody>
      </p:sp>
      <p:sp>
        <p:nvSpPr>
          <p:cNvPr id="3" name="Subtitle 2"/>
          <p:cNvSpPr>
            <a:spLocks noGrp="1"/>
          </p:cNvSpPr>
          <p:nvPr>
            <p:ph type="subTitle" idx="1"/>
          </p:nvPr>
        </p:nvSpPr>
        <p:spPr/>
        <p:txBody>
          <a:bodyPr/>
          <a:lstStyle/>
          <a:p>
            <a:r>
              <a:rPr lang="en-US" b="1" dirty="0" smtClean="0">
                <a:latin typeface="Bradley Hand ITC" pitchFamily="66" charset="0"/>
              </a:rPr>
              <a:t>Name: </a:t>
            </a:r>
            <a:r>
              <a:rPr lang="en-US" b="1" dirty="0">
                <a:latin typeface="Bradley Hand ITC" pitchFamily="66" charset="0"/>
              </a:rPr>
              <a:t>S</a:t>
            </a:r>
            <a:r>
              <a:rPr lang="en-US" b="1" dirty="0" smtClean="0">
                <a:latin typeface="Bradley Hand ITC" pitchFamily="66" charset="0"/>
              </a:rPr>
              <a:t>ophie </a:t>
            </a:r>
            <a:r>
              <a:rPr lang="en-US" b="1" dirty="0">
                <a:latin typeface="Bradley Hand ITC" pitchFamily="66" charset="0"/>
              </a:rPr>
              <a:t>F</a:t>
            </a:r>
            <a:r>
              <a:rPr lang="en-US" b="1" dirty="0" smtClean="0">
                <a:latin typeface="Bradley Hand ITC" pitchFamily="66" charset="0"/>
              </a:rPr>
              <a:t>loyd</a:t>
            </a:r>
            <a:endParaRPr lang="en-US" b="1" dirty="0">
              <a:latin typeface="Bradley Hand ITC" pitchFamily="66" charset="0"/>
            </a:endParaRPr>
          </a:p>
        </p:txBody>
      </p:sp>
    </p:spTree>
    <p:extLst>
      <p:ext uri="{BB962C8B-B14F-4D97-AF65-F5344CB8AC3E}">
        <p14:creationId xmlns:p14="http://schemas.microsoft.com/office/powerpoint/2010/main" val="160259020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Bradley Hand ITC" pitchFamily="66" charset="0"/>
              </a:rPr>
              <a:t>The </a:t>
            </a:r>
            <a:r>
              <a:rPr lang="en-US" b="1" dirty="0">
                <a:latin typeface="Bradley Hand ITC" pitchFamily="66" charset="0"/>
              </a:rPr>
              <a:t>T</a:t>
            </a:r>
            <a:r>
              <a:rPr lang="en-US" b="1" dirty="0" smtClean="0">
                <a:latin typeface="Bradley Hand ITC" pitchFamily="66" charset="0"/>
              </a:rPr>
              <a:t>ropical Rainforest</a:t>
            </a:r>
            <a:endParaRPr lang="en-US" b="1" dirty="0">
              <a:latin typeface="Bradley Hand ITC" pitchFamily="66" charset="0"/>
            </a:endParaRPr>
          </a:p>
        </p:txBody>
      </p:sp>
      <p:sp>
        <p:nvSpPr>
          <p:cNvPr id="3" name="Content Placeholder 2"/>
          <p:cNvSpPr>
            <a:spLocks noGrp="1"/>
          </p:cNvSpPr>
          <p:nvPr>
            <p:ph idx="1"/>
          </p:nvPr>
        </p:nvSpPr>
        <p:spPr/>
        <p:txBody>
          <a:bodyPr>
            <a:normAutofit lnSpcReduction="10000"/>
          </a:bodyPr>
          <a:lstStyle/>
          <a:p>
            <a:pPr marL="0" indent="0">
              <a:buNone/>
            </a:pPr>
            <a:r>
              <a:rPr lang="en-US" dirty="0"/>
              <a:t> </a:t>
            </a:r>
            <a:r>
              <a:rPr lang="en-US" dirty="0" smtClean="0"/>
              <a:t> </a:t>
            </a:r>
          </a:p>
          <a:p>
            <a:pPr>
              <a:buFont typeface="Wingdings" pitchFamily="2" charset="2"/>
              <a:buChar char="Ø"/>
            </a:pPr>
            <a:r>
              <a:rPr lang="en-US" sz="2400" b="1" dirty="0" smtClean="0">
                <a:latin typeface="Bradley Hand ITC" pitchFamily="66" charset="0"/>
              </a:rPr>
              <a:t>The tropical rain forest has 4 layers, the Emergent layer, canopy, understory, and the forest floor. It is covered with many large trees and is teeming with life. Some animals that live there are the bearded pig, common tree shrew, and the howling monkey. Some plants are the liana, drip tips, and bromeliads.</a:t>
            </a:r>
          </a:p>
          <a:p>
            <a:pPr marL="285750" indent="-285750">
              <a:buFont typeface="Wingdings" pitchFamily="2" charset="2"/>
              <a:buChar char="Ø"/>
            </a:pPr>
            <a:r>
              <a:rPr lang="en-US" sz="2400" b="1" dirty="0" smtClean="0">
                <a:latin typeface="Bradley Hand ITC" pitchFamily="66" charset="0"/>
              </a:rPr>
              <a:t>To survive you need to be able to camouflage  yourself so that you don</a:t>
            </a:r>
            <a:r>
              <a:rPr lang="fr-FR" sz="2400" b="1" dirty="0" smtClean="0">
                <a:latin typeface="Bradley Hand ITC" pitchFamily="66" charset="0"/>
              </a:rPr>
              <a:t>’</a:t>
            </a:r>
            <a:r>
              <a:rPr lang="en-US" sz="2400" b="1" dirty="0" smtClean="0">
                <a:latin typeface="Bradley Hand ITC" pitchFamily="66" charset="0"/>
              </a:rPr>
              <a:t>t get eaten by predators and /or be able to withstand heat and rain  </a:t>
            </a:r>
          </a:p>
        </p:txBody>
      </p:sp>
      <p:pic>
        <p:nvPicPr>
          <p:cNvPr id="67586" name="Picture 2" descr="http://3.bp.blogspot.com/-wT0Bz174e48/TyICgEQM1VI/AAAAAAAAB44/8lfOJkQZ09s/s1600/(Puerto+Rico)+%E2%80%93+El+Yunque+tropical+rainforest+5.jpg"/>
          <p:cNvPicPr>
            <a:picLocks noChangeAspect="1" noChangeArrowheads="1"/>
          </p:cNvPicPr>
          <p:nvPr/>
        </p:nvPicPr>
        <p:blipFill>
          <a:blip r:embed="rId2" cstate="print"/>
          <a:srcRect/>
          <a:stretch>
            <a:fillRect/>
          </a:stretch>
        </p:blipFill>
        <p:spPr bwMode="auto">
          <a:xfrm>
            <a:off x="6553200" y="228600"/>
            <a:ext cx="2438400" cy="1059180"/>
          </a:xfrm>
          <a:prstGeom prst="rect">
            <a:avLst/>
          </a:prstGeom>
          <a:noFill/>
        </p:spPr>
      </p:pic>
    </p:spTree>
    <p:extLst>
      <p:ext uri="{BB962C8B-B14F-4D97-AF65-F5344CB8AC3E}">
        <p14:creationId xmlns:p14="http://schemas.microsoft.com/office/powerpoint/2010/main" val="498821672"/>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Bradley Hand ITC" pitchFamily="66" charset="0"/>
              </a:rPr>
              <a:t>The </a:t>
            </a:r>
            <a:r>
              <a:rPr lang="en-US" b="1" dirty="0" err="1" smtClean="0">
                <a:latin typeface="Bradley Hand ITC" pitchFamily="66" charset="0"/>
              </a:rPr>
              <a:t>tapirbara</a:t>
            </a:r>
            <a:endParaRPr lang="en-US" b="1" dirty="0">
              <a:latin typeface="Bradley Hand ITC" pitchFamily="66" charset="0"/>
            </a:endParaRPr>
          </a:p>
        </p:txBody>
      </p:sp>
      <p:sp>
        <p:nvSpPr>
          <p:cNvPr id="3" name="Content Placeholder 2"/>
          <p:cNvSpPr>
            <a:spLocks noGrp="1"/>
          </p:cNvSpPr>
          <p:nvPr>
            <p:ph idx="1"/>
          </p:nvPr>
        </p:nvSpPr>
        <p:spPr>
          <a:xfrm>
            <a:off x="30480" y="1600200"/>
            <a:ext cx="8153400" cy="4495800"/>
          </a:xfrm>
        </p:spPr>
        <p:txBody>
          <a:bodyPr/>
          <a:lstStyle/>
          <a:p>
            <a:pPr marL="0" indent="0">
              <a:buNone/>
            </a:pPr>
            <a:r>
              <a:rPr lang="en-US" b="1" dirty="0" smtClean="0">
                <a:latin typeface="Bradley Hand ITC" pitchFamily="66" charset="0"/>
              </a:rPr>
              <a:t> </a:t>
            </a:r>
          </a:p>
        </p:txBody>
      </p:sp>
      <p:pic>
        <p:nvPicPr>
          <p:cNvPr id="11" name="MS900388194[1].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05800" y="6172200"/>
            <a:ext cx="487363" cy="487363"/>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28572" y="1947672"/>
            <a:ext cx="6086856" cy="4209288"/>
          </a:xfrm>
          <a:prstGeom prst="rect">
            <a:avLst/>
          </a:prstGeom>
        </p:spPr>
      </p:pic>
    </p:spTree>
    <p:extLst>
      <p:ext uri="{BB962C8B-B14F-4D97-AF65-F5344CB8AC3E}">
        <p14:creationId xmlns:p14="http://schemas.microsoft.com/office/powerpoint/2010/main" val="350144508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11"/>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084" fill="hold"/>
                                        <p:tgtEl>
                                          <p:spTgt spid="11"/>
                                        </p:tgtEl>
                                      </p:cBhvr>
                                    </p:cmd>
                                  </p:childTnLst>
                                </p:cTn>
                              </p:par>
                            </p:childTnLst>
                          </p:cTn>
                        </p:par>
                      </p:childTnLst>
                    </p:cTn>
                  </p:par>
                </p:childTnLst>
              </p:cTn>
              <p:nextCondLst>
                <p:cond evt="onClick" delay="0">
                  <p:tgtEl>
                    <p:spTgt spid="11"/>
                  </p:tgtEl>
                </p:cond>
              </p:nextCondLst>
            </p:seq>
            <p:audio>
              <p:cMediaNode vol="80000">
                <p:cTn id="7" fill="hold" display="0">
                  <p:stCondLst>
                    <p:cond delay="indefinite"/>
                  </p:stCondLst>
                  <p:endCondLst>
                    <p:cond evt="onStopAudio" delay="0">
                      <p:tgtEl>
                        <p:sldTgt/>
                      </p:tgtEl>
                    </p:cond>
                  </p:endCondLst>
                </p:cTn>
                <p:tgtEl>
                  <p:spTgt spid="11"/>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153400" cy="990600"/>
          </a:xfrm>
        </p:spPr>
        <p:txBody>
          <a:bodyPr/>
          <a:lstStyle/>
          <a:p>
            <a:pPr algn="ctr"/>
            <a:r>
              <a:rPr lang="en-US" b="1" dirty="0" smtClean="0">
                <a:latin typeface="Bradley Hand ITC" pitchFamily="66" charset="0"/>
              </a:rPr>
              <a:t>Evidence</a:t>
            </a:r>
            <a:endParaRPr lang="en-US" b="1" dirty="0">
              <a:latin typeface="Bradley Hand ITC" pitchFamily="66" charset="0"/>
            </a:endParaRPr>
          </a:p>
        </p:txBody>
      </p:sp>
      <p:sp>
        <p:nvSpPr>
          <p:cNvPr id="3" name="Content Placeholder 2"/>
          <p:cNvSpPr>
            <a:spLocks noGrp="1"/>
          </p:cNvSpPr>
          <p:nvPr>
            <p:ph idx="1"/>
          </p:nvPr>
        </p:nvSpPr>
        <p:spPr/>
        <p:txBody>
          <a:bodyPr>
            <a:normAutofit/>
          </a:bodyPr>
          <a:lstStyle/>
          <a:p>
            <a:pPr>
              <a:buFont typeface="Wingdings" pitchFamily="2" charset="2"/>
              <a:buChar char="Ø"/>
            </a:pPr>
            <a:r>
              <a:rPr lang="en-US" sz="2800" b="1" dirty="0" smtClean="0">
                <a:latin typeface="Bradley Hand ITC" pitchFamily="66" charset="0"/>
              </a:rPr>
              <a:t>The </a:t>
            </a:r>
            <a:r>
              <a:rPr lang="en-US" sz="2800" b="1" dirty="0" err="1" smtClean="0">
                <a:latin typeface="Bradley Hand ITC" pitchFamily="66" charset="0"/>
              </a:rPr>
              <a:t>tapirbara</a:t>
            </a:r>
            <a:r>
              <a:rPr lang="en-US" sz="2800" b="1" dirty="0" smtClean="0">
                <a:latin typeface="Bradley Hand ITC" pitchFamily="66" charset="0"/>
              </a:rPr>
              <a:t> is a mix of a capybara and a tapir. It has the head and feet of the capybara and the body and legs of a tapir. The capybara’s webbed feet  help it swim and the tapir’s legs help it run fast to get away from predators. Their diet consists of roots (aquatic), plants(aquatic), grasses, and fruit</a:t>
            </a:r>
            <a:endParaRPr lang="en-US" sz="2800" b="1" dirty="0">
              <a:latin typeface="Bradley Hand ITC" pitchFamily="66" charset="0"/>
            </a:endParaRPr>
          </a:p>
        </p:txBody>
      </p:sp>
      <p:pic>
        <p:nvPicPr>
          <p:cNvPr id="2050" name="Picture 2" descr="https://encrypted-tbn2.gstatic.com/images?q=tbn:ANd9GcQIH9YG6OtJy3Od9S9aIhCjbw5QPijfLZyEnVr4tAHL_BrmGbtusQ"/>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4315701"/>
            <a:ext cx="3048000" cy="204997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3.bp.blogspot.com/-u-kwlHg8PSU/T9buPzFs6QI/AAAAAAAAABA/jtSol0Bm2us/s1600/tumblr_m568f5KEph1qi5hes.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76800" y="4239428"/>
            <a:ext cx="3307080" cy="2202516"/>
          </a:xfrm>
          <a:prstGeom prst="rect">
            <a:avLst/>
          </a:prstGeom>
          <a:noFill/>
          <a:extLst>
            <a:ext uri="{909E8E84-426E-40DD-AFC4-6F175D3DCCD1}">
              <a14:hiddenFill xmlns:a14="http://schemas.microsoft.com/office/drawing/2010/main">
                <a:solidFill>
                  <a:srgbClr val="FFFFFF"/>
                </a:solidFill>
              </a14:hiddenFill>
            </a:ext>
          </a:extLst>
        </p:spPr>
      </p:pic>
      <p:pic>
        <p:nvPicPr>
          <p:cNvPr id="5" name="MS900097493[1].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534400" y="6198263"/>
            <a:ext cx="487363" cy="487363"/>
          </a:xfrm>
          <a:prstGeom prst="rect">
            <a:avLst/>
          </a:prstGeom>
        </p:spPr>
      </p:pic>
    </p:spTree>
    <p:extLst>
      <p:ext uri="{BB962C8B-B14F-4D97-AF65-F5344CB8AC3E}">
        <p14:creationId xmlns:p14="http://schemas.microsoft.com/office/powerpoint/2010/main" val="3600888246"/>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270"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Bradley Hand ITC" pitchFamily="66" charset="0"/>
              </a:rPr>
              <a:t>Citations</a:t>
            </a:r>
            <a:endParaRPr lang="en-US" b="1" dirty="0">
              <a:latin typeface="Bradley Hand ITC" pitchFamily="66" charset="0"/>
            </a:endParaRPr>
          </a:p>
        </p:txBody>
      </p:sp>
      <p:sp>
        <p:nvSpPr>
          <p:cNvPr id="3" name="Content Placeholder 2"/>
          <p:cNvSpPr>
            <a:spLocks noGrp="1"/>
          </p:cNvSpPr>
          <p:nvPr>
            <p:ph idx="1"/>
          </p:nvPr>
        </p:nvSpPr>
        <p:spPr/>
        <p:txBody>
          <a:bodyPr>
            <a:normAutofit/>
          </a:bodyPr>
          <a:lstStyle/>
          <a:p>
            <a:r>
              <a:rPr lang="en-US" sz="2400" b="1" dirty="0" smtClean="0">
                <a:solidFill>
                  <a:schemeClr val="accent3">
                    <a:lumMod val="60000"/>
                    <a:lumOff val="40000"/>
                  </a:schemeClr>
                </a:solidFill>
                <a:latin typeface="Bradley Hand ITC" pitchFamily="66" charset="0"/>
                <a:hlinkClick r:id="rId2"/>
              </a:rPr>
              <a:t>http://switchzoo.com/zoo.htm</a:t>
            </a:r>
            <a:endParaRPr lang="en-US" sz="2400" b="1" dirty="0" smtClean="0">
              <a:solidFill>
                <a:schemeClr val="accent3">
                  <a:lumMod val="60000"/>
                  <a:lumOff val="40000"/>
                </a:schemeClr>
              </a:solidFill>
              <a:latin typeface="Bradley Hand ITC" pitchFamily="66" charset="0"/>
            </a:endParaRPr>
          </a:p>
          <a:p>
            <a:r>
              <a:rPr lang="en-US" sz="2400" b="1" dirty="0" smtClean="0">
                <a:solidFill>
                  <a:schemeClr val="accent3">
                    <a:lumMod val="60000"/>
                    <a:lumOff val="40000"/>
                  </a:schemeClr>
                </a:solidFill>
                <a:latin typeface="Bradley Hand ITC" pitchFamily="66" charset="0"/>
                <a:hlinkClick r:id="rId3"/>
              </a:rPr>
              <a:t>Http://www.mbgnet.net/</a:t>
            </a:r>
            <a:endParaRPr lang="en-US" sz="2400" b="1" dirty="0" smtClean="0">
              <a:solidFill>
                <a:schemeClr val="accent3">
                  <a:lumMod val="60000"/>
                  <a:lumOff val="40000"/>
                </a:schemeClr>
              </a:solidFill>
              <a:latin typeface="Bradley Hand ITC" pitchFamily="66" charset="0"/>
            </a:endParaRPr>
          </a:p>
          <a:p>
            <a:r>
              <a:rPr lang="en-US" sz="2400" b="1" dirty="0" smtClean="0">
                <a:solidFill>
                  <a:schemeClr val="accent3">
                    <a:lumMod val="60000"/>
                    <a:lumOff val="40000"/>
                  </a:schemeClr>
                </a:solidFill>
                <a:latin typeface="Bradley Hand ITC" pitchFamily="66" charset="0"/>
                <a:hlinkClick r:id="rId4"/>
              </a:rPr>
              <a:t>http://www.enchantedlearning.com/biomes/</a:t>
            </a:r>
            <a:endParaRPr lang="en-US" sz="2400" b="1" dirty="0" smtClean="0">
              <a:solidFill>
                <a:schemeClr val="accent3">
                  <a:lumMod val="60000"/>
                  <a:lumOff val="40000"/>
                </a:schemeClr>
              </a:solidFill>
              <a:latin typeface="Bradley Hand ITC" pitchFamily="66" charset="0"/>
            </a:endParaRPr>
          </a:p>
          <a:p>
            <a:r>
              <a:rPr lang="en-US" sz="2400" b="1" dirty="0" smtClean="0">
                <a:solidFill>
                  <a:schemeClr val="accent3">
                    <a:lumMod val="60000"/>
                    <a:lumOff val="40000"/>
                  </a:schemeClr>
                </a:solidFill>
                <a:latin typeface="Bradley Hand ITC" pitchFamily="66" charset="0"/>
                <a:hlinkClick r:id="rId5"/>
              </a:rPr>
              <a:t>http://wwf.panda.org/about_our_earth/ecoregions/about/habitat_types/habitats/</a:t>
            </a:r>
            <a:endParaRPr lang="en-US" sz="2400" b="1" dirty="0" smtClean="0">
              <a:solidFill>
                <a:schemeClr val="accent3">
                  <a:lumMod val="60000"/>
                  <a:lumOff val="40000"/>
                </a:schemeClr>
              </a:solidFill>
              <a:latin typeface="Bradley Hand ITC" pitchFamily="66" charset="0"/>
            </a:endParaRPr>
          </a:p>
          <a:p>
            <a:r>
              <a:rPr lang="en-US" sz="2400" b="1" dirty="0" smtClean="0">
                <a:solidFill>
                  <a:schemeClr val="accent3">
                    <a:lumMod val="60000"/>
                    <a:lumOff val="40000"/>
                  </a:schemeClr>
                </a:solidFill>
                <a:latin typeface="Bradley Hand ITC" pitchFamily="66" charset="0"/>
                <a:hlinkClick r:id="rId6"/>
              </a:rPr>
              <a:t>http://www.factmonster.com/dk/encyclopedia/habitats.html</a:t>
            </a:r>
            <a:endParaRPr lang="en-US" sz="2400" b="1" dirty="0" smtClean="0">
              <a:solidFill>
                <a:schemeClr val="accent3">
                  <a:lumMod val="60000"/>
                  <a:lumOff val="40000"/>
                </a:schemeClr>
              </a:solidFill>
              <a:latin typeface="Bradley Hand ITC" pitchFamily="66" charset="0"/>
            </a:endParaRPr>
          </a:p>
          <a:p>
            <a:r>
              <a:rPr lang="en-US" sz="2400" b="1" dirty="0" smtClean="0">
                <a:solidFill>
                  <a:schemeClr val="accent3">
                    <a:lumMod val="60000"/>
                    <a:lumOff val="40000"/>
                  </a:schemeClr>
                </a:solidFill>
                <a:latin typeface="Bradley Hand ITC" pitchFamily="66" charset="0"/>
                <a:hlinkClick r:id="rId7"/>
              </a:rPr>
              <a:t>http://www.brainpopjr.com/science/habitats/</a:t>
            </a:r>
            <a:endParaRPr lang="en-US" sz="2400" b="1" dirty="0" smtClean="0">
              <a:solidFill>
                <a:schemeClr val="accent3">
                  <a:lumMod val="60000"/>
                  <a:lumOff val="40000"/>
                </a:schemeClr>
              </a:solidFill>
              <a:latin typeface="Bradley Hand ITC" pitchFamily="66" charset="0"/>
            </a:endParaRPr>
          </a:p>
          <a:p>
            <a:endParaRPr lang="en-US" dirty="0" smtClean="0"/>
          </a:p>
        </p:txBody>
      </p:sp>
    </p:spTree>
    <p:extLst>
      <p:ext uri="{BB962C8B-B14F-4D97-AF65-F5344CB8AC3E}">
        <p14:creationId xmlns:p14="http://schemas.microsoft.com/office/powerpoint/2010/main" val="176255011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spcBef>
                <a:spcPts val="0"/>
              </a:spcBef>
            </a:pPr>
            <a:r>
              <a:rPr lang="en-US" sz="8800" dirty="0" smtClean="0">
                <a:latin typeface="Bradley Hand ITC" pitchFamily="66" charset="0"/>
              </a:rPr>
              <a:t>     </a:t>
            </a:r>
            <a:r>
              <a:rPr lang="en-US" sz="5400" dirty="0">
                <a:latin typeface="Bradley Hand ITC" pitchFamily="66" charset="0"/>
              </a:rPr>
              <a:t/>
            </a:r>
            <a:br>
              <a:rPr lang="en-US" sz="5400" dirty="0">
                <a:latin typeface="Bradley Hand ITC" pitchFamily="66" charset="0"/>
              </a:rPr>
            </a:br>
            <a:r>
              <a:rPr lang="en-US" sz="7200" dirty="0" smtClean="0">
                <a:latin typeface="Bradley Hand ITC" pitchFamily="66" charset="0"/>
              </a:rPr>
              <a:t>applause!!!!</a:t>
            </a:r>
            <a:r>
              <a:rPr lang="en-US" sz="7200" dirty="0">
                <a:solidFill>
                  <a:prstClr val="white"/>
                </a:solidFill>
                <a:latin typeface="Bradley Hand ITC" pitchFamily="66" charset="0"/>
                <a:ea typeface="+mn-ea"/>
                <a:cs typeface="+mn-cs"/>
              </a:rPr>
              <a:t/>
            </a:r>
            <a:br>
              <a:rPr lang="en-US" sz="7200" dirty="0">
                <a:solidFill>
                  <a:prstClr val="white"/>
                </a:solidFill>
                <a:latin typeface="Bradley Hand ITC" pitchFamily="66" charset="0"/>
                <a:ea typeface="+mn-ea"/>
                <a:cs typeface="+mn-cs"/>
              </a:rPr>
            </a:br>
            <a:endParaRPr lang="en-US" sz="8800" dirty="0">
              <a:latin typeface="Bradley Hand ITC" pitchFamily="66" charset="0"/>
            </a:endParaRPr>
          </a:p>
        </p:txBody>
      </p:sp>
      <p:sp>
        <p:nvSpPr>
          <p:cNvPr id="5" name="TextBox 4"/>
          <p:cNvSpPr txBox="1"/>
          <p:nvPr/>
        </p:nvSpPr>
        <p:spPr>
          <a:xfrm>
            <a:off x="304800" y="1447800"/>
            <a:ext cx="8534400" cy="4339650"/>
          </a:xfrm>
          <a:prstGeom prst="rect">
            <a:avLst/>
          </a:prstGeom>
          <a:noFill/>
        </p:spPr>
        <p:txBody>
          <a:bodyPr wrap="square" rtlCol="0">
            <a:spAutoFit/>
          </a:bodyPr>
          <a:lstStyle/>
          <a:p>
            <a:pPr algn="ctr"/>
            <a:endParaRPr lang="en-US" sz="1600" dirty="0" smtClean="0">
              <a:latin typeface="Bradley Hand ITC" pitchFamily="66" charset="0"/>
            </a:endParaRPr>
          </a:p>
          <a:p>
            <a:pPr algn="ctr"/>
            <a:r>
              <a:rPr lang="en-US" sz="2800" dirty="0" smtClean="0">
                <a:latin typeface="Bradley Hand ITC" pitchFamily="66" charset="0"/>
                <a:sym typeface="Wingdings" pitchFamily="2" charset="2"/>
              </a:rPr>
              <a:t></a:t>
            </a:r>
          </a:p>
          <a:p>
            <a:pPr algn="ctr"/>
            <a:r>
              <a:rPr lang="en-US" sz="3600" dirty="0" smtClean="0">
                <a:latin typeface="Bradley Hand ITC" pitchFamily="66" charset="0"/>
                <a:sym typeface="Wingdings" pitchFamily="2" charset="2"/>
              </a:rPr>
              <a:t>Find the sad face!</a:t>
            </a:r>
            <a:endParaRPr lang="en-US" sz="3600" dirty="0" smtClean="0">
              <a:latin typeface="Bradley Hand ITC" pitchFamily="66" charset="0"/>
            </a:endParaRPr>
          </a:p>
        </p:txBody>
      </p:sp>
    </p:spTree>
    <p:extLst>
      <p:ext uri="{BB962C8B-B14F-4D97-AF65-F5344CB8AC3E}">
        <p14:creationId xmlns:p14="http://schemas.microsoft.com/office/powerpoint/2010/main" val="300973486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Composite">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3066</TotalTime>
  <Words>206</Words>
  <Application>Microsoft Office PowerPoint</Application>
  <PresentationFormat>On-screen Show (4:3)</PresentationFormat>
  <Paragraphs>21</Paragraphs>
  <Slides>6</Slides>
  <Notes>0</Notes>
  <HiddenSlides>0</HiddenSlides>
  <MMClips>2</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Angles</vt:lpstr>
      <vt:lpstr>Create Your Own Animal</vt:lpstr>
      <vt:lpstr>The Tropical Rainforest</vt:lpstr>
      <vt:lpstr>The tapirbara</vt:lpstr>
      <vt:lpstr>Evidence</vt:lpstr>
      <vt:lpstr>Citations</vt:lpstr>
      <vt:lpstr>      applause!!!! </vt:lpstr>
    </vt:vector>
  </TitlesOfParts>
  <Company>University of Memphis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Create Your Own Animal</dc:title>
  <dc:creator>Logan</dc:creator>
  <cp:lastModifiedBy>Randy</cp:lastModifiedBy>
  <cp:revision>29</cp:revision>
  <dcterms:created xsi:type="dcterms:W3CDTF">2013-04-16T01:24:27Z</dcterms:created>
  <dcterms:modified xsi:type="dcterms:W3CDTF">2013-05-13T02:26:51Z</dcterms:modified>
</cp:coreProperties>
</file>